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77" r:id="rId5"/>
    <p:sldId id="276" r:id="rId6"/>
    <p:sldId id="278" r:id="rId7"/>
    <p:sldId id="275" r:id="rId8"/>
    <p:sldId id="279" r:id="rId9"/>
    <p:sldId id="257" r:id="rId10"/>
    <p:sldId id="265" r:id="rId11"/>
    <p:sldId id="274" r:id="rId12"/>
    <p:sldId id="263" r:id="rId13"/>
    <p:sldId id="259" r:id="rId14"/>
    <p:sldId id="260" r:id="rId15"/>
    <p:sldId id="264" r:id="rId16"/>
    <p:sldId id="266" r:id="rId17"/>
    <p:sldId id="267" r:id="rId18"/>
    <p:sldId id="268" r:id="rId19"/>
    <p:sldId id="270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9B5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3" t="64219" r="57572" b="14232"/>
          <a:stretch/>
        </p:blipFill>
        <p:spPr bwMode="auto">
          <a:xfrm>
            <a:off x="2987824" y="4365104"/>
            <a:ext cx="5544616" cy="22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0"/>
            <a:ext cx="4824536" cy="125481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КРЕАТИВНОСТЬ</a:t>
            </a:r>
            <a:endParaRPr lang="ru-RU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9792"/>
            <a:ext cx="5095247" cy="286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 rot="19390755">
            <a:off x="-209527" y="908442"/>
            <a:ext cx="3081917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принципиально новый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139035">
            <a:off x="6399498" y="1046822"/>
            <a:ext cx="2668919" cy="1684291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нестандартный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9877495">
            <a:off x="233879" y="4136338"/>
            <a:ext cx="2776474" cy="1684291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оригинальный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178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Креативный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баттл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2" name="Picture 4" descr="https://sun9-44.userapi.com/impg/2kEUdwAmD9S_ipnaDs1494SMqsgcYD1BmGVVkw/SrsRXu6Sy_s.jpg?size=604x480&amp;quality=96&amp;sign=7011f779270db9e631dac6560a8de8a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839" y="1124744"/>
            <a:ext cx="6984776" cy="55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Креативный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баттл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Задание 1.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12968" cy="511256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4000" u="sng" dirty="0" smtClean="0">
                <a:solidFill>
                  <a:schemeClr val="tx1"/>
                </a:solidFill>
                <a:latin typeface="Cambria" pitchFamily="18" charset="0"/>
              </a:rPr>
              <a:t>Решите задачу</a:t>
            </a:r>
          </a:p>
          <a:p>
            <a:pPr marL="457200" indent="-457200" algn="l"/>
            <a:endParaRPr lang="ru-RU" sz="1800" u="sng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4000" dirty="0" smtClean="0">
                <a:solidFill>
                  <a:schemeClr val="tx1"/>
                </a:solidFill>
                <a:latin typeface="Cambria" pitchFamily="18" charset="0"/>
              </a:rPr>
              <a:t>Два </a:t>
            </a:r>
            <a:r>
              <a:rPr lang="ru-RU" sz="4000" dirty="0" smtClean="0">
                <a:solidFill>
                  <a:schemeClr val="tx1"/>
                </a:solidFill>
                <a:latin typeface="Cambria" pitchFamily="18" charset="0"/>
              </a:rPr>
              <a:t>человека одновременно подошли к берегу реки. Как им переправиться на </a:t>
            </a:r>
            <a:r>
              <a:rPr lang="ru-RU" sz="4000" dirty="0" smtClean="0">
                <a:solidFill>
                  <a:schemeClr val="tx1"/>
                </a:solidFill>
                <a:latin typeface="Cambria" pitchFamily="18" charset="0"/>
              </a:rPr>
              <a:t>другой </a:t>
            </a:r>
            <a:r>
              <a:rPr lang="ru-RU" sz="4000" dirty="0" smtClean="0">
                <a:solidFill>
                  <a:schemeClr val="tx1"/>
                </a:solidFill>
                <a:latin typeface="Cambria" pitchFamily="18" charset="0"/>
              </a:rPr>
              <a:t>берег, если лодка одна и выдерживает только одного человека?</a:t>
            </a:r>
          </a:p>
          <a:p>
            <a:pPr algn="l"/>
            <a:endParaRPr lang="ru-RU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25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2db/0002aaea-22c8bdc4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5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51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Креативный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баттл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Задание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9036496" cy="58326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Переложи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2 спички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так,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чтобы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телёнок смотрел вправо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345" y="1916832"/>
            <a:ext cx="52387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74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Проявление креативности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35616" cy="51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585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637531">
            <a:off x="140651" y="4604750"/>
            <a:ext cx="2304256" cy="1196752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КАКАЯ?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757337" cy="25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im0-tub-ru.yandex.net/i?id=590ee3345c190594bcc23bf734d8050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3161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zen_doc/4759087/pub_60569e2b16795163801b378f_60569e3dac448d29c9f92ec6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5055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11663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Креативный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баттл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. Задание 3.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2356431">
            <a:off x="6490756" y="4671245"/>
            <a:ext cx="230425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КАКАЯ?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11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Упражнение «Арка»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s://pastoralsj.org/images/reflexiones/misteri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831015" cy="54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48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111"/>
            <a:ext cx="7772400" cy="7515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Урок будущего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769262"/>
            <a:ext cx="8712967" cy="208367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Нравится ли тебе, как проходят уроки в школе сейчас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? Подумай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а каким будет урок в школе будущего? Предлагаю тебе пофантазировать и придумать самому «УРОК БУДУЩЕГО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" name="Picture 6" descr="https://sp-land.ru/wp-content/uploads/2019/11/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1373"/>
            <a:ext cx="5545163" cy="36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9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8943"/>
            <a:ext cx="58509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16632"/>
            <a:ext cx="9131277" cy="1296144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</a:t>
            </a:r>
            <a:r>
              <a:rPr lang="ru-RU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того, что есть на уроках в школе сейчас, </a:t>
            </a:r>
            <a:r>
              <a:rPr lang="ru-RU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тебе </a:t>
            </a:r>
            <a:r>
              <a:rPr lang="ru-RU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нравится? </a:t>
            </a:r>
            <a:r>
              <a:rPr lang="ru-RU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Запиши </a:t>
            </a:r>
            <a:r>
              <a:rPr lang="ru-RU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идеи: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7756" y="1412776"/>
            <a:ext cx="4896544" cy="102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В Уроке будущего обязательно нужно сохранить: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7622" y="5589240"/>
            <a:ext cx="5083655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Ещё в Уроке будущего я бы оставил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17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0BIHQfur-1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71704"/>
            <a:ext cx="5711280" cy="32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77" y="332656"/>
            <a:ext cx="8856984" cy="1296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современного урока обязательно нужно будет изменить в Уроке будущего? Запиши две идеи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1879915"/>
            <a:ext cx="4896544" cy="102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</a:rPr>
              <a:t>В Уроке будущего обязательно нужно изменить: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25028" y="5661248"/>
            <a:ext cx="508365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Ещё в Уроке будущего я бы изменил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_____________________________________________________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97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КРЕАТИВНЫЙ ЧЕЛОВЕК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6864" cy="316835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Обладает навыками креативного (творческого) мышления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Имеет мотивацию (желание) создавать новое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Обладает ресурсами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1718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371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9361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чём ты чувствовал свою уверенность? Где был полезен?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2" name="Picture 4" descr="https://sun9-44.userapi.com/impg/2kEUdwAmD9S_ipnaDs1494SMqsgcYD1BmGVVkw/SrsRXu6Sy_s.jpg?size=604x480&amp;quality=96&amp;sign=7011f779270db9e631dac6560a8de8a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2831114" cy="22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орова с молок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340768"/>
            <a:ext cx="1728192" cy="2533179"/>
          </a:xfrm>
          <a:prstGeom prst="rect">
            <a:avLst/>
          </a:prstGeom>
        </p:spPr>
      </p:pic>
      <p:pic>
        <p:nvPicPr>
          <p:cNvPr id="7" name="Picture 6" descr="https://sp-land.ru/wp-content/uploads/2019/11/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960987" cy="263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bs.twimg.com/media/FIL7mhgXwAEUq_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84" b="28262"/>
          <a:stretch/>
        </p:blipFill>
        <p:spPr bwMode="auto">
          <a:xfrm>
            <a:off x="251520" y="1268760"/>
            <a:ext cx="3478187" cy="16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astoralsj.org/images/reflexiones/misteri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558565" cy="21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6768752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Проявление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креативности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в мышлении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12968" cy="4752528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6000" b="1" dirty="0" smtClean="0">
                <a:solidFill>
                  <a:schemeClr val="tx1"/>
                </a:solidFill>
                <a:latin typeface="Cambria" pitchFamily="18" charset="0"/>
              </a:rPr>
              <a:t>Что пьёт корова</a:t>
            </a:r>
            <a:r>
              <a:rPr lang="ru-RU" sz="6000" b="1" dirty="0" smtClean="0">
                <a:solidFill>
                  <a:schemeClr val="tx1"/>
                </a:solidFill>
                <a:latin typeface="Cambria" pitchFamily="18" charset="0"/>
              </a:rPr>
              <a:t>?</a:t>
            </a:r>
          </a:p>
          <a:p>
            <a:pPr marL="457200" indent="-457200"/>
            <a:endParaRPr lang="ru-RU" sz="96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Рисунок 3" descr="корова с моло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80928"/>
            <a:ext cx="2588192" cy="37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25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рова воду.jpg"/>
          <p:cNvPicPr>
            <a:picLocks noChangeAspect="1"/>
          </p:cNvPicPr>
          <p:nvPr/>
        </p:nvPicPr>
        <p:blipFill>
          <a:blip r:embed="rId2" cstate="print"/>
          <a:srcRect b="1902"/>
          <a:stretch>
            <a:fillRect/>
          </a:stretch>
        </p:blipFill>
        <p:spPr>
          <a:xfrm>
            <a:off x="1187624" y="1511406"/>
            <a:ext cx="6912768" cy="5085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6768752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Проявление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креативности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в мышлении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12968" cy="4752528"/>
          </a:xfrm>
        </p:spPr>
        <p:txBody>
          <a:bodyPr>
            <a:normAutofit lnSpcReduction="10000"/>
          </a:bodyPr>
          <a:lstStyle/>
          <a:p>
            <a:pPr marL="457200" indent="-457200"/>
            <a:endParaRPr lang="ru-RU" sz="9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/>
            <a:endParaRPr lang="ru-RU" sz="9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algn="l"/>
            <a:r>
              <a:rPr lang="ru-RU" sz="9600" b="1" dirty="0" smtClean="0">
                <a:solidFill>
                  <a:schemeClr val="tx1"/>
                </a:solidFill>
                <a:latin typeface="Cambria" pitchFamily="18" charset="0"/>
              </a:rPr>
              <a:t>		ВОДУ</a:t>
            </a:r>
            <a:endParaRPr lang="ru-RU" sz="96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26" name="AutoShape 2" descr="http://zabavnik.club/wp-content/uploads/korova_na_lugu_9_181837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zabavnik.club/wp-content/uploads/korova_na_lugu_9_181837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5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ДИНА ОВОЩЕЙ.jpg"/>
          <p:cNvPicPr>
            <a:picLocks noChangeAspect="1"/>
          </p:cNvPicPr>
          <p:nvPr/>
        </p:nvPicPr>
        <p:blipFill>
          <a:blip r:embed="rId2" cstate="print"/>
          <a:srcRect l="3116" t="13983" r="3405" b="9749"/>
          <a:stretch>
            <a:fillRect/>
          </a:stretch>
        </p:blipFill>
        <p:spPr>
          <a:xfrm>
            <a:off x="755576" y="1556792"/>
            <a:ext cx="7668852" cy="511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224136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b="1" dirty="0" smtClean="0">
                <a:latin typeface="Cambria" pitchFamily="18" charset="0"/>
              </a:rPr>
              <a:t>Где впервые обнаружен </a:t>
            </a:r>
            <a:r>
              <a:rPr lang="ru-RU" sz="5400" b="1" dirty="0" smtClean="0">
                <a:latin typeface="Cambria" pitchFamily="18" charset="0"/>
              </a:rPr>
              <a:t>картофель</a:t>
            </a:r>
            <a:r>
              <a:rPr lang="ru-RU" b="1" dirty="0" smtClean="0">
                <a:latin typeface="Cambria" pitchFamily="18" charset="0"/>
              </a:rPr>
              <a:t>?</a:t>
            </a:r>
            <a:endParaRPr lang="ru-RU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25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648072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b="1" dirty="0" smtClean="0">
                <a:latin typeface="Cambria" pitchFamily="18" charset="0"/>
              </a:rPr>
              <a:t>Конечно, в земле!</a:t>
            </a:r>
            <a:endParaRPr lang="ru-RU" b="1" dirty="0" smtClean="0">
              <a:latin typeface="Cambria" pitchFamily="18" charset="0"/>
            </a:endParaRPr>
          </a:p>
        </p:txBody>
      </p:sp>
      <p:pic>
        <p:nvPicPr>
          <p:cNvPr id="8" name="Рисунок 7" descr="кОЛУМ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6360029" cy="3654185"/>
          </a:xfrm>
          <a:prstGeom prst="rect">
            <a:avLst/>
          </a:prstGeom>
        </p:spPr>
      </p:pic>
      <p:pic>
        <p:nvPicPr>
          <p:cNvPr id="7" name="Рисунок 6" descr="КАРТОФ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32611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25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Проявление креативности (нестандартности)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712968" cy="396044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5400" b="1" dirty="0" smtClean="0">
                <a:solidFill>
                  <a:schemeClr val="tx1"/>
                </a:solidFill>
                <a:latin typeface="Cambria" pitchFamily="18" charset="0"/>
              </a:rPr>
              <a:t>По </a:t>
            </a:r>
            <a:r>
              <a:rPr lang="ru-RU" sz="5400" b="1" dirty="0" smtClean="0">
                <a:solidFill>
                  <a:schemeClr val="tx1"/>
                </a:solidFill>
                <a:latin typeface="Cambria" pitchFamily="18" charset="0"/>
              </a:rPr>
              <a:t>чему ходит человек?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25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Проявление креативности (нестандартности)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84976" cy="4896544"/>
          </a:xfrm>
        </p:spPr>
        <p:txBody>
          <a:bodyPr>
            <a:normAutofit/>
          </a:bodyPr>
          <a:lstStyle/>
          <a:p>
            <a:r>
              <a:rPr lang="ru-RU" sz="5800" b="1" dirty="0" smtClean="0">
                <a:solidFill>
                  <a:srgbClr val="C00000"/>
                </a:solidFill>
                <a:latin typeface="Cambria" pitchFamily="18" charset="0"/>
              </a:rPr>
              <a:t>По чему </a:t>
            </a:r>
            <a:r>
              <a:rPr lang="ru-RU" sz="5800" b="1" dirty="0" smtClean="0">
                <a:solidFill>
                  <a:schemeClr val="tx1"/>
                </a:solidFill>
                <a:latin typeface="Cambria" pitchFamily="18" charset="0"/>
              </a:rPr>
              <a:t>ходит человек?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Если ты грамотный, то вопрос для тебя окажется простым</a:t>
            </a:r>
          </a:p>
          <a:p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А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вот на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вопрос</a:t>
            </a:r>
          </a:p>
          <a:p>
            <a:r>
              <a:rPr lang="ru-RU" sz="5800" b="1" dirty="0" smtClean="0">
                <a:solidFill>
                  <a:srgbClr val="C00000"/>
                </a:solidFill>
                <a:latin typeface="Cambria" pitchFamily="18" charset="0"/>
              </a:rPr>
              <a:t>Почему</a:t>
            </a:r>
            <a:r>
              <a:rPr lang="ru-RU" sz="5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5800" b="1" dirty="0" smtClean="0">
                <a:solidFill>
                  <a:schemeClr val="tx1"/>
                </a:solidFill>
                <a:latin typeface="Cambria" pitchFamily="18" charset="0"/>
              </a:rPr>
              <a:t>ходит человек</a:t>
            </a:r>
            <a:r>
              <a:rPr lang="ru-RU" sz="5800" b="1" dirty="0" smtClean="0">
                <a:solidFill>
                  <a:schemeClr val="tx1"/>
                </a:solidFill>
                <a:latin typeface="Cambria" pitchFamily="18" charset="0"/>
              </a:rPr>
              <a:t>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Ответить будет сложнее </a:t>
            </a:r>
          </a:p>
          <a:p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 descr="смайл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2555776" cy="16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25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ЧТО ЭТО?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4" name="Picture 2" descr="https://ds03.infourok.ru/uploads/ex/100e/00010df5-b823991f/img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4" t="25984" r="9588" b="26806"/>
          <a:stretch/>
        </p:blipFill>
        <p:spPr bwMode="auto">
          <a:xfrm>
            <a:off x="4499992" y="4581128"/>
            <a:ext cx="4408861" cy="19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FIL7mhgXwAEUq_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84" b="28262"/>
          <a:stretch/>
        </p:blipFill>
        <p:spPr bwMode="auto">
          <a:xfrm>
            <a:off x="323528" y="2276872"/>
            <a:ext cx="4536504" cy="21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16632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Проявление креативности (нестандартности)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725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273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КРЕАТИВНОСТЬ</vt:lpstr>
      <vt:lpstr>КРЕАТИВНЫЙ ЧЕЛОВЕК</vt:lpstr>
      <vt:lpstr>Проявление креативности в мышлении</vt:lpstr>
      <vt:lpstr>Проявление креативности в мышлении</vt:lpstr>
      <vt:lpstr>Где впервые обнаружен картофель?</vt:lpstr>
      <vt:lpstr>Конечно, в земле!</vt:lpstr>
      <vt:lpstr>Проявление креативности (нестандартности)</vt:lpstr>
      <vt:lpstr>Проявление креативности (нестандартности)</vt:lpstr>
      <vt:lpstr>ЧТО ЭТО?</vt:lpstr>
      <vt:lpstr>Креативный баттл</vt:lpstr>
      <vt:lpstr>Креативный баттл. Задание 1.</vt:lpstr>
      <vt:lpstr>Слайд 12</vt:lpstr>
      <vt:lpstr>Креативный баттл. Задание 2.</vt:lpstr>
      <vt:lpstr>Проявление креативности</vt:lpstr>
      <vt:lpstr>КАКАЯ?</vt:lpstr>
      <vt:lpstr>Упражнение «Арка»</vt:lpstr>
      <vt:lpstr>Урок будущего</vt:lpstr>
      <vt:lpstr>Что из того, что есть на уроках в школе сейчас, что тебе нравится? Запиши идеи:</vt:lpstr>
      <vt:lpstr>Что из современного урока обязательно нужно будет изменить в Уроке будущего? Запиши две идеи</vt:lpstr>
      <vt:lpstr>В чём ты чувствовал свою уверенность? Где был полезен?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КРЕАТИВНОСТЬ</dc:title>
  <dc:creator>Аня</dc:creator>
  <cp:lastModifiedBy>Аня</cp:lastModifiedBy>
  <cp:revision>13</cp:revision>
  <dcterms:created xsi:type="dcterms:W3CDTF">2022-03-22T04:15:54Z</dcterms:created>
  <dcterms:modified xsi:type="dcterms:W3CDTF">2022-04-27T22:04:25Z</dcterms:modified>
</cp:coreProperties>
</file>